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93" r:id="rId5"/>
  </p:sldMasterIdLst>
  <p:sldIdLst>
    <p:sldId id="256" r:id="rId6"/>
    <p:sldId id="272" r:id="rId7"/>
    <p:sldId id="267" r:id="rId8"/>
    <p:sldId id="268" r:id="rId9"/>
    <p:sldId id="258" r:id="rId10"/>
    <p:sldId id="259" r:id="rId11"/>
    <p:sldId id="260" r:id="rId12"/>
    <p:sldId id="261" r:id="rId13"/>
    <p:sldId id="271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F09932-8179-46E5-B9E3-508184E04F61}" v="3" dt="2024-03-09T16:46:53.125"/>
    <p1510:client id="{0B7F42B8-20F7-48AB-C128-24D2E37154F7}" v="37" dt="2024-03-05T17:53:45.542"/>
    <p1510:client id="{38CE585E-8491-9CDD-DF7F-47F5BCEEAFC4}" v="8" dt="2024-03-05T18:27:37.419"/>
    <p1510:client id="{4C534AA0-3C89-49EE-9BE3-FFFC2FAEB452}" v="30" dt="2024-03-05T17:46:46.473"/>
    <p1510:client id="{7E4EB721-D882-4632-AEA3-6E63851A76CF}" v="42" dt="2024-03-05T17:53:08.136"/>
    <p1510:client id="{F837B368-018E-4E8F-89CA-8BC0EA344AAE}" v="79" dt="2024-03-05T17:55:24.7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161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7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14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411664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0518"/>
            <a:ext cx="5157787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222065"/>
            <a:ext cx="5157786" cy="70295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7745948-92EA-3E8A-1DBC-45422E91850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2209800" y="3262768"/>
            <a:ext cx="5157787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87155554-9334-F8D5-FA7F-80CF2FB3BC7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2209800" y="3874315"/>
            <a:ext cx="5157786" cy="70295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A44C718E-DBD5-B640-39D2-7860AFE27FF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960666" y="4884397"/>
            <a:ext cx="5157787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B073C5F-2FFF-4B6A-E630-E112FB5B952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960666" y="5495944"/>
            <a:ext cx="5157786" cy="70295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30843267-C01A-455A-D8A3-E8A7C6CFB0F6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1DAE6A71-9FA2-20A0-D992-DEBF7FF3301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85D3E6-EA9D-9DE8-6317-6DF86AEEDB4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48219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722823" y="2004053"/>
            <a:ext cx="2746354" cy="2746354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2C780-6C1C-A81B-5B9E-735DFD6F43D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9902" y="4768114"/>
            <a:ext cx="3452196" cy="59384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9AB7CE-949B-41D7-A673-06B30968CD01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369902" y="5379661"/>
            <a:ext cx="3452194" cy="83063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1" name="Picture Placeholder 23">
            <a:extLst>
              <a:ext uri="{FF2B5EF4-FFF2-40B4-BE49-F238E27FC236}">
                <a16:creationId xmlns:a16="http://schemas.microsoft.com/office/drawing/2014/main" id="{DF95759B-DFBD-52FF-4B1E-1EFF531D300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340666" y="2004053"/>
            <a:ext cx="2746354" cy="2746354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C6C789A-7FB2-432A-6019-3F62E5386F29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987745" y="4768114"/>
            <a:ext cx="3452196" cy="59384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72CBAF-4BDE-95E9-99A1-9EDDBDEF84DC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7987745" y="5379661"/>
            <a:ext cx="3452194" cy="83063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6" name="Picture Placeholder 23">
            <a:extLst>
              <a:ext uri="{FF2B5EF4-FFF2-40B4-BE49-F238E27FC236}">
                <a16:creationId xmlns:a16="http://schemas.microsoft.com/office/drawing/2014/main" id="{17E0D596-964B-B199-1020-9CA46C3669D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114918" y="2004052"/>
            <a:ext cx="2746354" cy="2746354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7" y="4768113"/>
            <a:ext cx="3452196" cy="59384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5379660"/>
            <a:ext cx="3452194" cy="83063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48283A7A-4C73-A1F8-47BC-F89899355C4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071946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2C780-6C1C-A81B-5B9E-735DFD6F43D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9902" y="2660252"/>
            <a:ext cx="3452196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9AB7CE-949B-41D7-A673-06B30968CD01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369902" y="3271799"/>
            <a:ext cx="3452194" cy="83063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C6C789A-7FB2-432A-6019-3F62E5386F29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987745" y="2660252"/>
            <a:ext cx="3452196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72CBAF-4BDE-95E9-99A1-9EDDBDEF84DC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7987745" y="3271799"/>
            <a:ext cx="3452194" cy="83063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7" y="2660251"/>
            <a:ext cx="3452196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3271798"/>
            <a:ext cx="3452194" cy="83063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A2C811-2433-C4B8-E818-972740C4960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09600" y="5692875"/>
            <a:ext cx="10972800" cy="53949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43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0518"/>
            <a:ext cx="5157787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222065"/>
            <a:ext cx="5157786" cy="88325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517256" y="3121266"/>
            <a:ext cx="5157787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1517256" y="3732813"/>
            <a:ext cx="5157786" cy="88325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2073847" y="4638571"/>
            <a:ext cx="5157787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2073847" y="5250118"/>
            <a:ext cx="5157786" cy="88325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31F54DF-E984-A005-B56B-B62147C13B6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71602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2439" y="1925949"/>
            <a:ext cx="5157787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2439" y="2537496"/>
            <a:ext cx="5157786" cy="88325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426387" y="1925949"/>
            <a:ext cx="5157787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426387" y="2537496"/>
            <a:ext cx="5157786" cy="88325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5157787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5157786" cy="88325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1C98F61-9164-7CDA-F0A4-B90327F23F7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26200" y="3752850"/>
            <a:ext cx="5156200" cy="2457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24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362553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925949"/>
            <a:ext cx="3259182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537496"/>
            <a:ext cx="3259180" cy="121518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712973" y="1925949"/>
            <a:ext cx="3259182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712973" y="2537495"/>
            <a:ext cx="3259180" cy="119747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7011488" cy="593840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7011488" cy="88325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BB6EDE2-F53E-7B97-FF80-7764EECA4CC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485188" y="0"/>
            <a:ext cx="3706812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16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681E5-DE3E-1E52-3179-344AB5B2A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9A41B8-CF99-8A7C-E16D-CFEF1E099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89524-6BA7-0F2E-1749-175C69286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574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228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E6759F-66EA-8EE3-A2F4-F15BA2F9B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548357-3F2C-483C-C0FC-FD9FB673C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309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03092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108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21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3/9/2024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4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3/9/2024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316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3/9/2024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07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171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56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098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80" r:id="rId3"/>
    <p:sldLayoutId id="2147483679" r:id="rId4"/>
    <p:sldLayoutId id="2147483678" r:id="rId5"/>
    <p:sldLayoutId id="2147483677" r:id="rId6"/>
    <p:sldLayoutId id="2147483676" r:id="rId7"/>
    <p:sldLayoutId id="2147483675" r:id="rId8"/>
    <p:sldLayoutId id="2147483674" r:id="rId9"/>
    <p:sldLayoutId id="2147483673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357E25-C674-3745-6594-912F15B9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847056"/>
            <a:ext cx="10629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64DF9-DAEC-F283-848F-16438F855A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A0EC6-5648-844A-8827-911B009590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2390A06B-2D1F-A145-446B-BF2680524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3537"/>
            <a:ext cx="10629900" cy="12366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D227A9A-BF27-C878-C29C-004A9358CE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3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1" r:id="rId2"/>
    <p:sldLayoutId id="2147483690" r:id="rId3"/>
    <p:sldLayoutId id="2147483689" r:id="rId4"/>
    <p:sldLayoutId id="2147483688" r:id="rId5"/>
    <p:sldLayoutId id="2147483687" r:id="rId6"/>
    <p:sldLayoutId id="2147483686" r:id="rId7"/>
    <p:sldLayoutId id="2147483685" r:id="rId8"/>
    <p:sldLayoutId id="2147483684" r:id="rId9"/>
    <p:sldLayoutId id="214748368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MV Boli" panose="0200050003020009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">
          <p15:clr>
            <a:srgbClr val="F26B43"/>
          </p15:clr>
        </p15:guide>
        <p15:guide id="2" pos="384">
          <p15:clr>
            <a:srgbClr val="F26B43"/>
          </p15:clr>
        </p15:guide>
        <p15:guide id="3" pos="600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3912">
          <p15:clr>
            <a:srgbClr val="F26B43"/>
          </p15:clr>
        </p15:guide>
        <p15:guide id="6" orient="horz" pos="1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Solar Panel Dataset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1B5D12-45B6-A823-90B1-7B0C230D98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By Your Name</a:t>
            </a:r>
          </a:p>
        </p:txBody>
      </p:sp>
      <p:pic>
        <p:nvPicPr>
          <p:cNvPr id="5" name="Espace réservé pour une image  4">
            <a:extLst>
              <a:ext uri="{FF2B5EF4-FFF2-40B4-BE49-F238E27FC236}">
                <a16:creationId xmlns:a16="http://schemas.microsoft.com/office/drawing/2014/main" id="{5D25E83F-9639-9AD0-E285-7727C22638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0" r="2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21526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637917-7590-34C5-92BE-2FD3F42C2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 Collection and Preprocessing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C7192CD-A538-71E2-698D-1D3E643D61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Gathering Data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A32EF3F-FFE5-BF6D-8265-A3A47130BF5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/>
              <a:t>The process of collecting raw data from various sources such as sensors or databases.</a:t>
            </a:r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C103A31-BBD5-9C88-19EC-2EAF6A65C10D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fr-FR"/>
              <a:t>Data Cleaning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93175CA4-91A4-F95B-ECBE-7DA5816E72D4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r>
              <a:rPr lang="en-US"/>
              <a:t>Identifying and correcting errors, inconsistencies, and inaccuracies in the dataset.</a:t>
            </a:r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A76A98B-4111-F7DB-0E6E-B864454B41ED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fr-FR"/>
              <a:t>Preprocessing Techniques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ECE8DB2-24C0-C482-F108-60C17BA7D9F4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en-US"/>
              <a:t>Transforming raw data into a format suitable for further analysis.</a:t>
            </a:r>
            <a:endParaRPr lang="fr-FR"/>
          </a:p>
        </p:txBody>
      </p:sp>
      <p:pic>
        <p:nvPicPr>
          <p:cNvPr id="11" name="Espace réservé pour une image  10">
            <a:extLst>
              <a:ext uri="{FF2B5EF4-FFF2-40B4-BE49-F238E27FC236}">
                <a16:creationId xmlns:a16="http://schemas.microsoft.com/office/drawing/2014/main" id="{7B44C003-D71E-A88B-4126-6E1368F81DB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49" r="16649"/>
          <a:stretch>
            <a:fillRect/>
          </a:stretch>
        </p:blipFill>
        <p:spPr/>
      </p:pic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58C86552-AA41-7C04-310D-1BF77772706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/>
              <a:t>Photos provided by Pexels</a:t>
            </a:r>
          </a:p>
        </p:txBody>
      </p:sp>
    </p:spTree>
    <p:extLst>
      <p:ext uri="{BB962C8B-B14F-4D97-AF65-F5344CB8AC3E}">
        <p14:creationId xmlns:p14="http://schemas.microsoft.com/office/powerpoint/2010/main" val="3673956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5F3F37-C528-1A6B-A49C-854B1491E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Exploratory Data Analysis</a:t>
            </a:r>
          </a:p>
        </p:txBody>
      </p:sp>
      <p:pic>
        <p:nvPicPr>
          <p:cNvPr id="13" name="Espace réservé pour une image  12">
            <a:extLst>
              <a:ext uri="{FF2B5EF4-FFF2-40B4-BE49-F238E27FC236}">
                <a16:creationId xmlns:a16="http://schemas.microsoft.com/office/drawing/2014/main" id="{F0C35301-8EB0-C614-7D4F-7C5F551FAA5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862" r="16862"/>
          <a:stretch>
            <a:fillRect/>
          </a:stretch>
        </p:blipFill>
        <p:spPr/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1F1F0C7-3BD9-B735-6F6B-D493373AEEE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fr-FR"/>
              <a:t>Data Summary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873F9F5-3157-4789-6F51-EE40621757D3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US"/>
              <a:t>Deriving basic statistical descriptions and visualizing data to understand its properties.</a:t>
            </a:r>
            <a:endParaRPr lang="fr-FR"/>
          </a:p>
        </p:txBody>
      </p:sp>
      <p:pic>
        <p:nvPicPr>
          <p:cNvPr id="14" name="Espace réservé pour une image  13">
            <a:extLst>
              <a:ext uri="{FF2B5EF4-FFF2-40B4-BE49-F238E27FC236}">
                <a16:creationId xmlns:a16="http://schemas.microsoft.com/office/drawing/2014/main" id="{094287CF-44C1-D0AE-10DB-682E357BAF9D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l="21862" r="21862"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96261E0C-6FB5-FD80-B954-A1C081F0845D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fr-FR"/>
              <a:t>Pattern Recognition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F2411644-4F60-C326-E103-2335407998B1}"/>
              </a:ext>
            </a:extLst>
          </p:cNvPr>
          <p:cNvSpPr>
            <a:spLocks noGrp="1"/>
          </p:cNvSpPr>
          <p:nvPr>
            <p:ph type="body" sz="half" idx="22"/>
          </p:nvPr>
        </p:nvSpPr>
        <p:spPr/>
        <p:txBody>
          <a:bodyPr>
            <a:normAutofit fontScale="92500"/>
          </a:bodyPr>
          <a:lstStyle/>
          <a:p>
            <a:r>
              <a:rPr lang="en-US"/>
              <a:t>Identifying patterns, trends, and anomalies in the dataset through visualization and statistical methods.</a:t>
            </a:r>
            <a:endParaRPr lang="fr-FR"/>
          </a:p>
        </p:txBody>
      </p:sp>
      <p:pic>
        <p:nvPicPr>
          <p:cNvPr id="15" name="Espace réservé pour une image  14">
            <a:extLst>
              <a:ext uri="{FF2B5EF4-FFF2-40B4-BE49-F238E27FC236}">
                <a16:creationId xmlns:a16="http://schemas.microsoft.com/office/drawing/2014/main" id="{E7915821-E49C-7AD1-A9B4-2F7C889B6C24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/>
          <a:srcRect l="21862" r="21862"/>
          <a:stretch>
            <a:fillRect/>
          </a:stretch>
        </p:blipFill>
        <p:spPr/>
      </p:pic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C02C472-6B0A-876D-4880-8E1FEA56A114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fr-FR"/>
              <a:t>Correlation Analysis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6C6610E2-F130-A0E2-935B-642C0FC24B5C}"/>
              </a:ext>
            </a:extLst>
          </p:cNvPr>
          <p:cNvSpPr>
            <a:spLocks noGrp="1"/>
          </p:cNvSpPr>
          <p:nvPr>
            <p:ph type="body" sz="half" idx="25"/>
          </p:nvPr>
        </p:nvSpPr>
        <p:spPr/>
        <p:txBody>
          <a:bodyPr/>
          <a:lstStyle/>
          <a:p>
            <a:r>
              <a:rPr lang="en-US"/>
              <a:t>Examining the relationship between different variables within the dataset.</a:t>
            </a:r>
            <a:endParaRPr lang="fr-FR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BE66BD41-183F-C31F-5D32-ABD73EAFF1C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fr-FR"/>
              <a:t>Photos provided by Pexels</a:t>
            </a:r>
          </a:p>
        </p:txBody>
      </p:sp>
    </p:spTree>
    <p:extLst>
      <p:ext uri="{BB962C8B-B14F-4D97-AF65-F5344CB8AC3E}">
        <p14:creationId xmlns:p14="http://schemas.microsoft.com/office/powerpoint/2010/main" val="1409590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64371F-4769-7433-F03D-AA4A4E7AB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 Visualization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DFF6432-5FB5-1829-3B26-6F55BCF61D75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fr-FR"/>
              <a:t>Chart Types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43F65FA-170A-0741-53AB-B22450AE076F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>
            <a:normAutofit fontScale="92500"/>
          </a:bodyPr>
          <a:lstStyle/>
          <a:p>
            <a:r>
              <a:rPr lang="en-US"/>
              <a:t>Understanding different visual representation methods, including bar graphs, scatter plots, and histograms.</a:t>
            </a:r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EF531B7-7CC0-1321-56BB-A4F21AB6FE3F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fr-FR"/>
              <a:t>Visual Clarity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E7A0EEC-F256-CD4C-0BA2-69C03E27F5CF}"/>
              </a:ext>
            </a:extLst>
          </p:cNvPr>
          <p:cNvSpPr>
            <a:spLocks noGrp="1"/>
          </p:cNvSpPr>
          <p:nvPr>
            <p:ph type="body" sz="half" idx="22"/>
          </p:nvPr>
        </p:nvSpPr>
        <p:spPr/>
        <p:txBody>
          <a:bodyPr/>
          <a:lstStyle/>
          <a:p>
            <a:r>
              <a:rPr lang="en-US"/>
              <a:t>Creating clear and understandable data visualizations to communicate insights effectively.</a:t>
            </a:r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A7A8529-3D16-348B-A753-114A607FEAD4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fr-FR"/>
              <a:t>Interactive Tools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887AFD95-B070-6EF7-7BC0-C36E67DF16DF}"/>
              </a:ext>
            </a:extLst>
          </p:cNvPr>
          <p:cNvSpPr>
            <a:spLocks noGrp="1"/>
          </p:cNvSpPr>
          <p:nvPr>
            <p:ph type="body" sz="half" idx="25"/>
          </p:nvPr>
        </p:nvSpPr>
        <p:spPr/>
        <p:txBody>
          <a:bodyPr/>
          <a:lstStyle/>
          <a:p>
            <a:r>
              <a:rPr lang="en-US"/>
              <a:t>Exploring tools for creating interactive and dynamic data visualizations.</a:t>
            </a:r>
            <a:endParaRPr lang="fr-FR"/>
          </a:p>
        </p:txBody>
      </p:sp>
      <p:pic>
        <p:nvPicPr>
          <p:cNvPr id="10" name="Espace réservé pour une image  9">
            <a:extLst>
              <a:ext uri="{FF2B5EF4-FFF2-40B4-BE49-F238E27FC236}">
                <a16:creationId xmlns:a16="http://schemas.microsoft.com/office/drawing/2014/main" id="{7AB20A63-1A40-63A6-64E9-79B4BAA45001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2"/>
          <a:srcRect l="3941" r="394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25791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Slide Background">
            <a:extLst>
              <a:ext uri="{FF2B5EF4-FFF2-40B4-BE49-F238E27FC236}">
                <a16:creationId xmlns:a16="http://schemas.microsoft.com/office/drawing/2014/main" id="{922E0291-99C8-40F9-ADAB-32589A3B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Smoke pattern on snow">
            <a:extLst>
              <a:ext uri="{FF2B5EF4-FFF2-40B4-BE49-F238E27FC236}">
                <a16:creationId xmlns:a16="http://schemas.microsoft.com/office/drawing/2014/main" id="{5E68EFA5-E912-8118-3B63-99233BCA2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669" r="-2" b="-2"/>
          <a:stretch/>
        </p:blipFill>
        <p:spPr>
          <a:xfrm>
            <a:off x="20" y="2"/>
            <a:ext cx="12191979" cy="685799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95830D2-F2AE-4DD8-B586-89B097791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77371" y="871314"/>
            <a:ext cx="4867234" cy="2508616"/>
          </a:xfrm>
        </p:spPr>
        <p:txBody>
          <a:bodyPr anchor="t">
            <a:normAutofit/>
          </a:bodyPr>
          <a:lstStyle/>
          <a:p>
            <a:r>
              <a:rPr lang="fr-FR">
                <a:solidFill>
                  <a:srgbClr val="FFFFFF"/>
                </a:solidFill>
                <a:ea typeface="+mj-lt"/>
                <a:cs typeface="+mj-lt"/>
              </a:rPr>
              <a:t>linear regression</a:t>
            </a:r>
            <a:endParaRPr lang="fr-FR">
              <a:solidFill>
                <a:srgbClr val="FFFFFF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77370" y="3545918"/>
            <a:ext cx="4867234" cy="1738058"/>
          </a:xfrm>
        </p:spPr>
        <p:txBody>
          <a:bodyPr anchor="b">
            <a:normAutofit/>
          </a:bodyPr>
          <a:lstStyle/>
          <a:p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787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Slide Background">
            <a:extLst>
              <a:ext uri="{FF2B5EF4-FFF2-40B4-BE49-F238E27FC236}">
                <a16:creationId xmlns:a16="http://schemas.microsoft.com/office/drawing/2014/main" id="{922E0291-99C8-40F9-ADAB-32589A3B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3D Graphs">
            <a:extLst>
              <a:ext uri="{FF2B5EF4-FFF2-40B4-BE49-F238E27FC236}">
                <a16:creationId xmlns:a16="http://schemas.microsoft.com/office/drawing/2014/main" id="{0A5264BD-B80A-C956-2778-1C97A6F78C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20" y="2"/>
            <a:ext cx="12191979" cy="685799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95830D2-F2AE-4DD8-B586-89B097791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77371" y="871314"/>
            <a:ext cx="4867234" cy="2508616"/>
          </a:xfrm>
        </p:spPr>
        <p:txBody>
          <a:bodyPr anchor="t">
            <a:normAutofit/>
          </a:bodyPr>
          <a:lstStyle/>
          <a:p>
            <a:r>
              <a:rPr lang="fr-FR">
                <a:solidFill>
                  <a:srgbClr val="FFFFFF"/>
                </a:solidFill>
                <a:ea typeface="+mj-lt"/>
                <a:cs typeface="+mj-lt"/>
              </a:rPr>
              <a:t>complex model</a:t>
            </a:r>
            <a:endParaRPr lang="fr-FR">
              <a:solidFill>
                <a:srgbClr val="FFFFFF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77370" y="3545918"/>
            <a:ext cx="4867234" cy="1738058"/>
          </a:xfrm>
        </p:spPr>
        <p:txBody>
          <a:bodyPr anchor="b">
            <a:normAutofit/>
          </a:bodyPr>
          <a:lstStyle/>
          <a:p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500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D90D76C-184F-4A96-8FE8-1114F8EE1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F9DE355-E8A7-498B-A6A0-54D03B953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3644" cy="68613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84552" y="1122363"/>
            <a:ext cx="4910841" cy="2387600"/>
          </a:xfrm>
        </p:spPr>
        <p:txBody>
          <a:bodyPr>
            <a:normAutofit/>
          </a:bodyPr>
          <a:lstStyle/>
          <a:p>
            <a:r>
              <a:rPr lang="fr-FR">
                <a:ea typeface="+mj-lt"/>
                <a:cs typeface="+mj-lt"/>
              </a:rPr>
              <a:t>shapley values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84552" y="3602038"/>
            <a:ext cx="4910841" cy="1655762"/>
          </a:xfrm>
        </p:spPr>
        <p:txBody>
          <a:bodyPr>
            <a:normAutofit/>
          </a:bodyPr>
          <a:lstStyle/>
          <a:p>
            <a:endParaRPr lang="fr-FR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7EF01A5-3463-89E0-C4E7-332B284CBA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50" r="14283" b="-3"/>
          <a:stretch/>
        </p:blipFill>
        <p:spPr>
          <a:xfrm>
            <a:off x="6083645" y="10"/>
            <a:ext cx="610835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734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Slide Background">
            <a:extLst>
              <a:ext uri="{FF2B5EF4-FFF2-40B4-BE49-F238E27FC236}">
                <a16:creationId xmlns:a16="http://schemas.microsoft.com/office/drawing/2014/main" id="{958792C8-CDC2-4839-86AD-5627A395A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F864107-6C7E-287F-766E-5A7D93D6D3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688" r="-2" b="15061"/>
          <a:stretch/>
        </p:blipFill>
        <p:spPr>
          <a:xfrm>
            <a:off x="20" y="1"/>
            <a:ext cx="12191979" cy="685799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9C8CAF2-DDA9-43EA-A371-4A3635B4B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47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D727AD7-F471-4C09-9ECB-619E6F459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3047998" cy="45739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46221" y="441497"/>
            <a:ext cx="2688904" cy="3834668"/>
          </a:xfrm>
        </p:spPr>
        <p:txBody>
          <a:bodyPr anchor="t">
            <a:normAutofit/>
          </a:bodyPr>
          <a:lstStyle/>
          <a:p>
            <a:r>
              <a:rPr lang="fr-FR" sz="2800">
                <a:ea typeface="+mj-lt"/>
                <a:cs typeface="+mj-lt"/>
              </a:rPr>
              <a:t>shapley values clustering</a:t>
            </a:r>
            <a:endParaRPr lang="fr-FR" sz="280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46221" y="4803167"/>
            <a:ext cx="2688904" cy="1281627"/>
          </a:xfrm>
        </p:spPr>
        <p:txBody>
          <a:bodyPr anchor="t">
            <a:normAutofit/>
          </a:bodyPr>
          <a:lstStyle/>
          <a:p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1291202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DB5590-B79C-16CD-1CD1-8A8DA4D99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Conclusion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65579D6-C806-636A-4A8B-C505602D1D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Key Takeaways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675917A-449A-D3EB-1373-FD001AAD485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/>
              <a:t>Summarizing the main points and insights derived from the analysis.</a:t>
            </a:r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658337A-D597-2622-C123-CC64CB68EB41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fr-FR"/>
              <a:t>Limitations and Future Research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9BB01B1-6FDA-D9CF-1586-E3B9670264C8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r>
              <a:rPr lang="en-US"/>
              <a:t>Discussing the constraints of the analysis and proposing areas for future investigation.</a:t>
            </a:r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3A380A3B-BD7C-6B8A-61FD-0EEFE5C9522A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fr-FR"/>
              <a:t>Actionable Recommendations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23FEEF3-11EB-E49A-1645-FBA2B67D77A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en-US"/>
              <a:t>Providing practical suggestions or actions based on the analysis findings.</a:t>
            </a:r>
            <a:endParaRPr lang="fr-FR"/>
          </a:p>
        </p:txBody>
      </p:sp>
      <p:pic>
        <p:nvPicPr>
          <p:cNvPr id="11" name="Espace réservé pour une image  10">
            <a:extLst>
              <a:ext uri="{FF2B5EF4-FFF2-40B4-BE49-F238E27FC236}">
                <a16:creationId xmlns:a16="http://schemas.microsoft.com/office/drawing/2014/main" id="{853E4C3D-5419-A8E9-F38B-48C754F663C3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49" r="16649"/>
          <a:stretch>
            <a:fillRect/>
          </a:stretch>
        </p:blipFill>
        <p:spPr/>
      </p:pic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6EC20133-50B9-ACE9-3B43-8B76CC1D406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/>
              <a:t>Photos provided by Pexels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188F14-15A1-7196-2196-B5CF19CE603E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85795713"/>
      </p:ext>
    </p:extLst>
  </p:cSld>
  <p:clrMapOvr>
    <a:masterClrMapping/>
  </p:clrMapOvr>
</p:sld>
</file>

<file path=ppt/theme/theme1.xml><?xml version="1.0" encoding="utf-8"?>
<a:theme xmlns:a="http://schemas.openxmlformats.org/drawingml/2006/main" name="MatrixVTI">
  <a:themeElements>
    <a:clrScheme name="AnalogousFromLightSeedRightStep">
      <a:dk1>
        <a:srgbClr val="000000"/>
      </a:dk1>
      <a:lt1>
        <a:srgbClr val="FFFFFF"/>
      </a:lt1>
      <a:dk2>
        <a:srgbClr val="3D3522"/>
      </a:dk2>
      <a:lt2>
        <a:srgbClr val="E2E8E7"/>
      </a:lt2>
      <a:accent1>
        <a:srgbClr val="E17C8A"/>
      </a:accent1>
      <a:accent2>
        <a:srgbClr val="DA805F"/>
      </a:accent2>
      <a:accent3>
        <a:srgbClr val="C29E50"/>
      </a:accent3>
      <a:accent4>
        <a:srgbClr val="9FA949"/>
      </a:accent4>
      <a:accent5>
        <a:srgbClr val="86AF60"/>
      </a:accent5>
      <a:accent6>
        <a:srgbClr val="56B74F"/>
      </a:accent6>
      <a:hlink>
        <a:srgbClr val="568E86"/>
      </a:hlink>
      <a:folHlink>
        <a:srgbClr val="7F7F7F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2.1" id="{19F6FF4A-BFB8-D448-81DB-A8F1C71F8E46}" vid="{CDCDF023-17A4-CF46-89DD-D6386F64A917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  <wetp:taskpane dockstate="right" visibility="0" width="350" row="2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1BD89ACB-ECF4-4F0C-8CFF-86C8D2BB0E5A}">
  <we:reference id="wa200005566" version="3.0.0.2" store="fr-F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536D7927-9EAF-45F0-8E1F-76A737BDF4D8}">
  <we:reference id="wa200005669" version="2.0.0.0" store="fr-FR" storeType="OMEX"/>
  <we:alternateReferences>
    <we:reference id="wa200005669" version="2.0.0.0" store="wa200005669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421A61F9AA2C458C837C7DF9A1E8DC" ma:contentTypeVersion="4" ma:contentTypeDescription="Crée un document." ma:contentTypeScope="" ma:versionID="571ef867f137b902146b0c84f1198930">
  <xsd:schema xmlns:xsd="http://www.w3.org/2001/XMLSchema" xmlns:xs="http://www.w3.org/2001/XMLSchema" xmlns:p="http://schemas.microsoft.com/office/2006/metadata/properties" xmlns:ns2="81ccde55-58f0-472a-9e0e-0d9b5141d77c" targetNamespace="http://schemas.microsoft.com/office/2006/metadata/properties" ma:root="true" ma:fieldsID="1bd70cad335f8d2c3b896fe7b1deffb6" ns2:_="">
    <xsd:import namespace="81ccde55-58f0-472a-9e0e-0d9b5141d77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ccde55-58f0-472a-9e0e-0d9b5141d77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B243F04-629D-46BE-9DB3-EBD6BBCA1F40}">
  <ds:schemaRefs>
    <ds:schemaRef ds:uri="81ccde55-58f0-472a-9e0e-0d9b5141d77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F4FCD06-6522-459E-894D-4C425ED322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064996-4C6E-4B83-B0D3-19D09CD50D27}">
  <ds:schemaRefs>
    <ds:schemaRef ds:uri="http://schemas.microsoft.com/office/2006/metadata/properties"/>
    <ds:schemaRef ds:uri="http://purl.org/dc/dcmitype/"/>
    <ds:schemaRef ds:uri="81ccde55-58f0-472a-9e0e-0d9b5141d77c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</Words>
  <Application>Microsoft Office PowerPoint</Application>
  <PresentationFormat>Grand écran</PresentationFormat>
  <Paragraphs>38</Paragraphs>
  <Slides>9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9</vt:i4>
      </vt:variant>
    </vt:vector>
  </HeadingPairs>
  <TitlesOfParts>
    <vt:vector size="16" baseType="lpstr">
      <vt:lpstr>Arial</vt:lpstr>
      <vt:lpstr>Avenir Next LT Pro</vt:lpstr>
      <vt:lpstr>Bahnschrift</vt:lpstr>
      <vt:lpstr>Calibri</vt:lpstr>
      <vt:lpstr>Roboto</vt:lpstr>
      <vt:lpstr>MatrixVTI</vt:lpstr>
      <vt:lpstr>1_Office Theme</vt:lpstr>
      <vt:lpstr>Solar Panel Dataset Analysis</vt:lpstr>
      <vt:lpstr>Data Collection and Preprocessing</vt:lpstr>
      <vt:lpstr>Exploratory Data Analysis</vt:lpstr>
      <vt:lpstr>Data Visualization</vt:lpstr>
      <vt:lpstr>linear regression</vt:lpstr>
      <vt:lpstr>complex model</vt:lpstr>
      <vt:lpstr>shapley values</vt:lpstr>
      <vt:lpstr>shapley values clustering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louis</dc:creator>
  <cp:lastModifiedBy>MARTYR Louis</cp:lastModifiedBy>
  <cp:revision>2</cp:revision>
  <dcterms:created xsi:type="dcterms:W3CDTF">2024-03-05T17:22:14Z</dcterms:created>
  <dcterms:modified xsi:type="dcterms:W3CDTF">2024-03-09T16:46:53Z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0x01010094421A61F9AA2C458C837C7DF9A1E8DC</vt:lpwstr>
  </property>
</Properties>
</file>

<file path=docProps/thumbnail.jpeg>
</file>